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4" r:id="rId28"/>
    <p:sldId id="285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35361-B193-4D42-990D-B67AD1F0CA5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30DA8-5D28-4CC4-9E7E-EFC7ED43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64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12: Stoichiometry 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Chemistry - 2019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12.1 Applications to Cooking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Stoichiometry in the kitchen tells us how to scale recipes</a:t>
            </a:r>
          </a:p>
          <a:p>
            <a:r>
              <a:t>Baking especially is </a:t>
            </a:r>
            <a:r>
              <a:rPr i="1"/>
              <a:t>extremely </a:t>
            </a:r>
            <a:r>
              <a:t>reliant on ratios…too much of one thing and the recipe is ruined</a:t>
            </a:r>
          </a:p>
          <a:p>
            <a:r>
              <a:t>If you are baking pies for 75 people, and the recipe (feeds 5) calls for 2 grams of baking soda</a:t>
            </a:r>
          </a:p>
          <a:p>
            <a:r>
              <a:t>How many grams of baking soda do you need?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12.1 Baker’s Calculation</a:t>
            </a:r>
          </a:p>
        </p:txBody>
      </p:sp>
      <p:pic>
        <p:nvPicPr>
          <p:cNvPr id="15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3943350"/>
            <a:ext cx="7045966" cy="2230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1052" y="3731624"/>
            <a:ext cx="4122848" cy="2654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12.1 Stoich Intro: My favorite stoich analogy 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From the bike analogy…</a:t>
            </a:r>
          </a:p>
          <a:p>
            <a:r>
              <a:t>How many bikes can I make with 142 tires, assuming I have enough frames?</a:t>
            </a:r>
          </a:p>
          <a:p>
            <a:r>
              <a:t>How many bikes can I make with 50 frames?</a:t>
            </a:r>
          </a:p>
          <a:p>
            <a:r>
              <a:t>If I have 42 tires and 13 frames how many bikes can I make?</a:t>
            </a:r>
          </a:p>
          <a:p>
            <a:pPr lvl="1"/>
            <a:r>
              <a:t>Will anything be left over? If so what, and how many?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12.1 Stoich intro: How do I start?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Any stoichiometry problem starts with balancing.</a:t>
            </a:r>
          </a:p>
          <a:p>
            <a:r>
              <a:t>So let’s refresh ourselves on how to balance….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12.1 Intro to Stoich: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1:</a:t>
            </a:r>
          </a:p>
          <a:p>
            <a:pPr lvl="1"/>
            <a:r>
              <a:t>__ Fe (s) + __ O2 (g) —&gt; __ Fe2O3 (s)</a:t>
            </a:r>
          </a:p>
          <a:p>
            <a:pPr lvl="1"/>
            <a:r>
              <a:t>1.) Balance</a:t>
            </a:r>
          </a:p>
          <a:p>
            <a:pPr lvl="1"/>
            <a:r>
              <a:t>2.) Determine the number of grams on each side of the equations</a:t>
            </a:r>
          </a:p>
          <a:p>
            <a:pPr lvl="1"/>
            <a:r>
              <a:t>3.) Does it make sense?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12.1 Intro to stoich: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2:</a:t>
            </a:r>
          </a:p>
          <a:p>
            <a:pPr lvl="1"/>
            <a:r>
              <a:t>__ C3H8 (g) + __ O2 (g) —&gt; __ CO2 (g) + __ H20 (g)</a:t>
            </a:r>
          </a:p>
          <a:p>
            <a:pPr lvl="1"/>
            <a:r>
              <a:t>1.) Balance</a:t>
            </a:r>
          </a:p>
          <a:p>
            <a:pPr lvl="1"/>
            <a:r>
              <a:t>2.) Determine the number of moles on each side</a:t>
            </a:r>
          </a:p>
          <a:p>
            <a:pPr lvl="1"/>
            <a:r>
              <a:t>3.) Determine the mass on each side</a:t>
            </a:r>
          </a:p>
          <a:p>
            <a:pPr lvl="1"/>
            <a:r>
              <a:t>4.) Does it abide by the law of conservation of mass?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12.1 Intro to Stoich: Mole ratios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195" indent="-425195" defTabSz="543305">
              <a:spcBef>
                <a:spcPts val="3900"/>
              </a:spcBef>
              <a:defRPr sz="3348"/>
            </a:pP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Mole ratios</a:t>
            </a:r>
            <a:r>
              <a:rPr dirty="0"/>
              <a:t>: ratio of the numbers of moles of any two substances in a </a:t>
            </a:r>
            <a:r>
              <a:rPr dirty="0" smtClean="0"/>
              <a:t>balance</a:t>
            </a:r>
            <a:r>
              <a:rPr lang="en-US" dirty="0" smtClean="0"/>
              <a:t>d equation</a:t>
            </a:r>
            <a:endParaRPr dirty="0"/>
          </a:p>
          <a:p>
            <a:pPr marL="850391" lvl="1" indent="-425195" defTabSz="543305">
              <a:spcBef>
                <a:spcPts val="3900"/>
              </a:spcBef>
              <a:defRPr sz="3348"/>
            </a:pPr>
            <a:r>
              <a:rPr dirty="0"/>
              <a:t>indicate in what ratio, reactants and products react with each other</a:t>
            </a:r>
          </a:p>
          <a:p>
            <a:pPr marL="425195" indent="-425195" defTabSz="543305">
              <a:spcBef>
                <a:spcPts val="3900"/>
              </a:spcBef>
              <a:defRPr sz="3348"/>
            </a:pPr>
            <a:r>
              <a:rPr dirty="0"/>
              <a:t>Let’s use the bike example to write molar ratios:</a:t>
            </a:r>
          </a:p>
          <a:p>
            <a:pPr marL="425195" indent="-425195" defTabSz="543305">
              <a:spcBef>
                <a:spcPts val="3900"/>
              </a:spcBef>
              <a:defRPr sz="3348"/>
            </a:pPr>
            <a:r>
              <a:rPr dirty="0"/>
              <a:t>Molar ratio: tires to bikes</a:t>
            </a:r>
          </a:p>
          <a:p>
            <a:pPr marL="425195" indent="-425195" defTabSz="543305">
              <a:spcBef>
                <a:spcPts val="3900"/>
              </a:spcBef>
              <a:defRPr sz="3348"/>
            </a:pPr>
            <a:r>
              <a:rPr dirty="0"/>
              <a:t>Molar ratio: frames to tires</a:t>
            </a:r>
          </a:p>
          <a:p>
            <a:pPr marL="425195" indent="-425195" defTabSz="543305">
              <a:spcBef>
                <a:spcPts val="3900"/>
              </a:spcBef>
              <a:defRPr sz="3348"/>
            </a:pPr>
            <a:r>
              <a:rPr dirty="0"/>
              <a:t>Molar ratio: frames to tires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12.1 Stoichiometry Intro: Mole ratios 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From this example:</a:t>
            </a:r>
          </a:p>
          <a:p>
            <a:pPr lvl="1"/>
            <a:r>
              <a:t>__ Al (s) + __ Br2 (g) —&gt; __ AlBr3 (s) </a:t>
            </a:r>
          </a:p>
          <a:p>
            <a:r>
              <a:t>Molar ratio: Al to Br2</a:t>
            </a:r>
          </a:p>
          <a:p>
            <a:r>
              <a:t>Molar ratio: Br2 to AlBr3</a:t>
            </a:r>
          </a:p>
          <a:p>
            <a:r>
              <a:t>Molar ratio: Al to AlBr3 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12.1 Intro to Stoichiometry 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Practice these on your own:</a:t>
            </a:r>
          </a:p>
          <a:p>
            <a:r>
              <a:rPr lang="en-US" dirty="0" smtClean="0"/>
              <a:t>Balance and write all 6 ratios for…</a:t>
            </a:r>
          </a:p>
          <a:p>
            <a:pPr lvl="1"/>
            <a:r>
              <a:rPr lang="en-US" dirty="0" smtClean="0"/>
              <a:t>__ Al (s) + __ O2 (g) </a:t>
            </a:r>
            <a:r>
              <a:rPr lang="en-US" dirty="0" smtClean="0">
                <a:sym typeface="Wingdings" panose="05000000000000000000" pitchFamily="2" charset="2"/>
              </a:rPr>
              <a:t> __ Al2O3 (s)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12.1 Warm Up!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/>
            <a:r>
              <a:rPr lang="en-US" dirty="0">
                <a:sym typeface="Wingdings" panose="05000000000000000000" pitchFamily="2" charset="2"/>
              </a:rPr>
              <a:t>__</a:t>
            </a:r>
            <a:r>
              <a:rPr lang="en-US" dirty="0" err="1">
                <a:sym typeface="Wingdings" panose="05000000000000000000" pitchFamily="2" charset="2"/>
              </a:rPr>
              <a:t>HgO</a:t>
            </a:r>
            <a:r>
              <a:rPr lang="en-US" dirty="0">
                <a:sym typeface="Wingdings" panose="05000000000000000000" pitchFamily="2" charset="2"/>
              </a:rPr>
              <a:t> (s)  __ Hg (l) + __ O2 (g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457200" lvl="1"/>
            <a:r>
              <a:rPr lang="en-US" dirty="0" smtClean="0">
                <a:sym typeface="Wingdings" panose="05000000000000000000" pitchFamily="2" charset="2"/>
              </a:rPr>
              <a:t>Balance and write all 6 ratios!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00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Pg. 357 – 373</a:t>
            </a:r>
          </a:p>
          <a:p>
            <a:r>
              <a:rPr lang="en-US" dirty="0" smtClean="0"/>
              <a:t>#’s 4, 6, 7, 10, 15, 17, 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7628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12.2 Stoichiometric calculations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stated before, stoichiometry represents the quantitative relationships between amount of reactants used and amount of products formed</a:t>
            </a:r>
          </a:p>
          <a:p>
            <a:r>
              <a:rPr lang="en-US" dirty="0" smtClean="0"/>
              <a:t>Remember that all stoichiometric calculations must begin with….</a:t>
            </a:r>
          </a:p>
          <a:p>
            <a:pPr lvl="1"/>
            <a:r>
              <a:rPr lang="en-US" dirty="0" smtClean="0"/>
              <a:t>Balancing!</a:t>
            </a:r>
          </a:p>
          <a:p>
            <a:r>
              <a:rPr lang="en-US" dirty="0" smtClean="0"/>
              <a:t>An incorrectly balanced equation is going to give you incorrect predictions of products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4126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12.2 Stoichiometric calculations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36496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Let’s take a look at our pancake analogy </a:t>
            </a:r>
          </a:p>
          <a:p>
            <a:r>
              <a:rPr lang="en-US" dirty="0" smtClean="0"/>
              <a:t>Using dimensional analysis…</a:t>
            </a:r>
          </a:p>
          <a:p>
            <a:pPr lvl="1"/>
            <a:r>
              <a:rPr lang="en-US" dirty="0" smtClean="0"/>
              <a:t>How many pancakes can I make with 12 cups of </a:t>
            </a:r>
            <a:r>
              <a:rPr lang="en-US" dirty="0" err="1" smtClean="0"/>
              <a:t>fluor</a:t>
            </a:r>
            <a:r>
              <a:rPr lang="en-US" dirty="0" smtClean="0"/>
              <a:t> assuming I have XS of other ingredients</a:t>
            </a:r>
          </a:p>
          <a:p>
            <a:pPr lvl="1"/>
            <a:r>
              <a:rPr lang="en-US" dirty="0" smtClean="0"/>
              <a:t>How many eggs do I need to make 48 pancakes? </a:t>
            </a:r>
            <a:endParaRPr lang="en-US" dirty="0"/>
          </a:p>
        </p:txBody>
      </p:sp>
      <p:pic>
        <p:nvPicPr>
          <p:cNvPr id="4" name="pasted-image.png"/>
          <p:cNvPicPr>
            <a:picLocks noChangeAspect="1"/>
          </p:cNvPicPr>
          <p:nvPr/>
        </p:nvPicPr>
        <p:blipFill rotWithShape="1">
          <a:blip r:embed="rId2">
            <a:extLst/>
          </a:blip>
          <a:srcRect t="32991" b="28346"/>
          <a:stretch/>
        </p:blipFill>
        <p:spPr>
          <a:xfrm>
            <a:off x="1580158" y="6161371"/>
            <a:ext cx="9530327" cy="2763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865642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12.2 Stoichiometric Calculations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Let‘s examine the vigorous reaction of pure potassium and water </a:t>
            </a:r>
          </a:p>
          <a:p>
            <a:pPr lvl="1"/>
            <a:r>
              <a:rPr lang="en-US" dirty="0" smtClean="0"/>
              <a:t>Let’s start by predicting the outcome of the reaction</a:t>
            </a:r>
          </a:p>
          <a:p>
            <a:pPr lvl="1"/>
            <a:r>
              <a:rPr lang="en-US" dirty="0" smtClean="0"/>
              <a:t>K (s) + H20 (</a:t>
            </a:r>
            <a:r>
              <a:rPr lang="en-US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KOH (</a:t>
            </a:r>
            <a:r>
              <a:rPr lang="en-US" dirty="0" err="1" smtClean="0">
                <a:sym typeface="Wingdings" panose="05000000000000000000" pitchFamily="2" charset="2"/>
              </a:rPr>
              <a:t>aq</a:t>
            </a:r>
            <a:r>
              <a:rPr lang="en-US" dirty="0" smtClean="0">
                <a:sym typeface="Wingdings" panose="05000000000000000000" pitchFamily="2" charset="2"/>
              </a:rPr>
              <a:t>) + H2 (g)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Is this balanced?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38959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12.2 Stoichiometric Calculations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/>
            <a:r>
              <a:rPr lang="en-US" dirty="0"/>
              <a:t>K (s) + H20 (</a:t>
            </a:r>
            <a:r>
              <a:rPr lang="en-US" dirty="0" err="1"/>
              <a:t>aq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KOH (</a:t>
            </a:r>
            <a:r>
              <a:rPr lang="en-US" dirty="0" err="1">
                <a:sym typeface="Wingdings" panose="05000000000000000000" pitchFamily="2" charset="2"/>
              </a:rPr>
              <a:t>aq</a:t>
            </a:r>
            <a:r>
              <a:rPr lang="en-US" dirty="0">
                <a:sym typeface="Wingdings" panose="05000000000000000000" pitchFamily="2" charset="2"/>
              </a:rPr>
              <a:t>) + H2 (g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/>
          </a:p>
          <a:p>
            <a:r>
              <a:rPr lang="en-US" dirty="0" smtClean="0"/>
              <a:t>Mole to mole conversions: calculation to determine the number of moles produced from reactants </a:t>
            </a:r>
            <a:r>
              <a:rPr lang="en-US" b="1" dirty="0" smtClean="0"/>
              <a:t>OR…</a:t>
            </a:r>
            <a:endParaRPr lang="en-US" dirty="0" smtClean="0"/>
          </a:p>
          <a:p>
            <a:pPr lvl="1"/>
            <a:r>
              <a:rPr lang="en-US" dirty="0" smtClean="0"/>
              <a:t>Number of moles of reactant need to produce products</a:t>
            </a:r>
          </a:p>
          <a:p>
            <a:r>
              <a:rPr lang="en-US" dirty="0" smtClean="0"/>
              <a:t>1.) How many moles of H2 are produced from 3 moles of water? (assuming XS)</a:t>
            </a:r>
          </a:p>
          <a:p>
            <a:r>
              <a:rPr lang="en-US" dirty="0" smtClean="0"/>
              <a:t>2.) How many moles of KOH are produced from 0.54 moles of potassium? (assuming XS)</a:t>
            </a:r>
          </a:p>
          <a:p>
            <a:r>
              <a:rPr lang="en-US" dirty="0" smtClean="0"/>
              <a:t>3.) How many moles of K are needed to produce 6.54 moles of hydrogen gas?</a:t>
            </a:r>
          </a:p>
        </p:txBody>
      </p:sp>
    </p:spTree>
    <p:extLst>
      <p:ext uri="{BB962C8B-B14F-4D97-AF65-F5344CB8AC3E}">
        <p14:creationId xmlns:p14="http://schemas.microsoft.com/office/powerpoint/2010/main" val="3145086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15900"/>
            <a:ext cx="11861800" cy="1397000"/>
          </a:xfrm>
        </p:spPr>
        <p:txBody>
          <a:bodyPr/>
          <a:lstStyle/>
          <a:p>
            <a:r>
              <a:rPr lang="en-US" dirty="0"/>
              <a:t>12.2 Stoichiometric Calculations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565400"/>
            <a:ext cx="11861800" cy="6667500"/>
          </a:xfrm>
        </p:spPr>
        <p:txBody>
          <a:bodyPr/>
          <a:lstStyle/>
          <a:p>
            <a:r>
              <a:rPr lang="en-US" dirty="0" smtClean="0"/>
              <a:t>From question 2, how many grams of KOH were produced? </a:t>
            </a:r>
          </a:p>
          <a:p>
            <a:r>
              <a:rPr lang="en-US" dirty="0" smtClean="0"/>
              <a:t>From question 3, how many grams of potassium were needed?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49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12.2 Stoichiometric Calculations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Independent practice:</a:t>
            </a:r>
          </a:p>
          <a:p>
            <a:pPr lvl="1"/>
            <a:r>
              <a:rPr lang="en-US" dirty="0" smtClean="0"/>
              <a:t>__CH4 (g) + __ S8 (s) </a:t>
            </a:r>
            <a:r>
              <a:rPr lang="en-US" dirty="0" smtClean="0">
                <a:sym typeface="Wingdings" panose="05000000000000000000" pitchFamily="2" charset="2"/>
              </a:rPr>
              <a:t> __CS2 (l) + H2S (g)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1.) Balance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2.) Calculate the </a:t>
            </a:r>
            <a:r>
              <a:rPr lang="en-US" dirty="0" err="1" smtClean="0">
                <a:sym typeface="Wingdings" panose="05000000000000000000" pitchFamily="2" charset="2"/>
              </a:rPr>
              <a:t>mol</a:t>
            </a:r>
            <a:r>
              <a:rPr lang="en-US" dirty="0" smtClean="0">
                <a:sym typeface="Wingdings" panose="05000000000000000000" pitchFamily="2" charset="2"/>
              </a:rPr>
              <a:t> of CS2 produced when 1.50 </a:t>
            </a:r>
            <a:r>
              <a:rPr lang="en-US" dirty="0" err="1" smtClean="0">
                <a:sym typeface="Wingdings" panose="05000000000000000000" pitchFamily="2" charset="2"/>
              </a:rPr>
              <a:t>mol</a:t>
            </a:r>
            <a:r>
              <a:rPr lang="en-US" dirty="0" smtClean="0">
                <a:sym typeface="Wingdings" panose="05000000000000000000" pitchFamily="2" charset="2"/>
              </a:rPr>
              <a:t> of S8 is reacted in XS CH4.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3.) How many </a:t>
            </a:r>
            <a:r>
              <a:rPr lang="en-US" dirty="0" err="1" smtClean="0">
                <a:sym typeface="Wingdings" panose="05000000000000000000" pitchFamily="2" charset="2"/>
              </a:rPr>
              <a:t>mol</a:t>
            </a:r>
            <a:r>
              <a:rPr lang="en-US" dirty="0" smtClean="0">
                <a:sym typeface="Wingdings" panose="05000000000000000000" pitchFamily="2" charset="2"/>
              </a:rPr>
              <a:t> of H2S are produced</a:t>
            </a:r>
            <a:r>
              <a:rPr lang="en-US" dirty="0" smtClean="0"/>
              <a:t>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4.) How many grams of H2S are produced?</a:t>
            </a:r>
          </a:p>
        </p:txBody>
      </p:sp>
    </p:spTree>
    <p:extLst>
      <p:ext uri="{BB962C8B-B14F-4D97-AF65-F5344CB8AC3E}">
        <p14:creationId xmlns:p14="http://schemas.microsoft.com/office/powerpoint/2010/main" val="3894069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12.2 Stoichiometric </a:t>
            </a:r>
            <a:r>
              <a:rPr lang="en-US" dirty="0" smtClean="0"/>
              <a:t>Calculations: Mole mass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problems are very similar, there is just one added step</a:t>
            </a:r>
          </a:p>
          <a:p>
            <a:r>
              <a:rPr lang="en-US" dirty="0" smtClean="0"/>
              <a:t>Typically in a laboratory procedure, you are weighing grams not, moles</a:t>
            </a:r>
          </a:p>
          <a:p>
            <a:pPr lvl="1"/>
            <a:r>
              <a:rPr lang="en-US" dirty="0" smtClean="0"/>
              <a:t>1.) Balance</a:t>
            </a:r>
          </a:p>
          <a:p>
            <a:pPr lvl="1"/>
            <a:r>
              <a:rPr lang="en-US" dirty="0" smtClean="0"/>
              <a:t>2.) Select the proper mole ratio</a:t>
            </a:r>
          </a:p>
          <a:p>
            <a:pPr lvl="1"/>
            <a:r>
              <a:rPr lang="en-US" dirty="0" smtClean="0"/>
              <a:t>3.) Convert to moles</a:t>
            </a:r>
          </a:p>
          <a:p>
            <a:pPr lvl="1"/>
            <a:r>
              <a:rPr lang="en-US" dirty="0" smtClean="0"/>
              <a:t>4.) Convert final answer to grams </a:t>
            </a:r>
          </a:p>
        </p:txBody>
      </p:sp>
    </p:spTree>
    <p:extLst>
      <p:ext uri="{BB962C8B-B14F-4D97-AF65-F5344CB8AC3E}">
        <p14:creationId xmlns:p14="http://schemas.microsoft.com/office/powerpoint/2010/main" val="374746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12.2 Stoichiometric Calculations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__Na (s) + __ Cl2 (g) </a:t>
            </a:r>
            <a:r>
              <a:rPr lang="en-US" dirty="0" smtClean="0">
                <a:sym typeface="Wingdings" panose="05000000000000000000" pitchFamily="2" charset="2"/>
              </a:rPr>
              <a:t> __ </a:t>
            </a:r>
            <a:r>
              <a:rPr lang="en-US" dirty="0" err="1" smtClean="0">
                <a:sym typeface="Wingdings" panose="05000000000000000000" pitchFamily="2" charset="2"/>
              </a:rPr>
              <a:t>NaCl</a:t>
            </a:r>
            <a:r>
              <a:rPr lang="en-US" dirty="0" smtClean="0">
                <a:sym typeface="Wingdings" panose="05000000000000000000" pitchFamily="2" charset="2"/>
              </a:rPr>
              <a:t> (s)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1.) How many grams of </a:t>
            </a:r>
            <a:r>
              <a:rPr lang="en-US" dirty="0" err="1" smtClean="0">
                <a:sym typeface="Wingdings" panose="05000000000000000000" pitchFamily="2" charset="2"/>
              </a:rPr>
              <a:t>NaCl</a:t>
            </a:r>
            <a:r>
              <a:rPr lang="en-US" dirty="0" smtClean="0">
                <a:sym typeface="Wingdings" panose="05000000000000000000" pitchFamily="2" charset="2"/>
              </a:rPr>
              <a:t> are produced from 1.25 </a:t>
            </a:r>
            <a:r>
              <a:rPr lang="en-US" dirty="0" err="1" smtClean="0">
                <a:sym typeface="Wingdings" panose="05000000000000000000" pitchFamily="2" charset="2"/>
              </a:rPr>
              <a:t>mol</a:t>
            </a:r>
            <a:r>
              <a:rPr lang="en-US" dirty="0" smtClean="0">
                <a:sym typeface="Wingdings" panose="05000000000000000000" pitchFamily="2" charset="2"/>
              </a:rPr>
              <a:t> of Cl2?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2.) How many grams of sodium are needed to ensure the reaction above happens to completion?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186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12.2 </a:t>
            </a:r>
            <a:r>
              <a:rPr lang="en-US" dirty="0"/>
              <a:t>Stoichiometric Calculations: Mole mass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Independent practice:</a:t>
            </a:r>
          </a:p>
          <a:p>
            <a:pPr lvl="1"/>
            <a:r>
              <a:rPr lang="en-US" sz="2800" dirty="0" smtClean="0"/>
              <a:t>__ TiO2 (s) + __ C (s) + __ 2 Cl2 (g) </a:t>
            </a:r>
            <a:r>
              <a:rPr lang="en-US" sz="2800" dirty="0" smtClean="0">
                <a:sym typeface="Wingdings" panose="05000000000000000000" pitchFamily="2" charset="2"/>
              </a:rPr>
              <a:t> __ TiCl4 (s) + __ CO2 (g)</a:t>
            </a:r>
          </a:p>
          <a:p>
            <a:pPr lvl="1"/>
            <a:r>
              <a:rPr lang="en-US" sz="3200" dirty="0" smtClean="0"/>
              <a:t>1.) If you start with 1.25 </a:t>
            </a:r>
            <a:r>
              <a:rPr lang="en-US" sz="3200" dirty="0" err="1" smtClean="0"/>
              <a:t>mol</a:t>
            </a:r>
            <a:r>
              <a:rPr lang="en-US" sz="3200" dirty="0" smtClean="0"/>
              <a:t> of TiO2, what mass of Cl2 is required?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2.) How much carbon dioxide is produced in grams?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3.) What mass of TiCl4 is produce?</a:t>
            </a:r>
            <a:endParaRPr lang="en-US" sz="3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136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Topics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195" indent="-425195" defTabSz="543305">
              <a:spcBef>
                <a:spcPts val="3900"/>
              </a:spcBef>
              <a:defRPr sz="3348"/>
            </a:pPr>
            <a:r>
              <a:t>12.1 Intro</a:t>
            </a:r>
          </a:p>
          <a:p>
            <a:pPr marL="425195" indent="-425195" defTabSz="543305">
              <a:spcBef>
                <a:spcPts val="3900"/>
              </a:spcBef>
              <a:defRPr sz="3348"/>
            </a:pPr>
            <a:r>
              <a:t>12.2 Stoichiometry calculations</a:t>
            </a:r>
          </a:p>
          <a:p>
            <a:pPr marL="850391" lvl="1" indent="-425195" defTabSz="543305">
              <a:spcBef>
                <a:spcPts val="3900"/>
              </a:spcBef>
              <a:defRPr sz="3348"/>
            </a:pPr>
            <a:r>
              <a:t>Mole to mole</a:t>
            </a:r>
          </a:p>
          <a:p>
            <a:pPr marL="850391" lvl="1" indent="-425195" defTabSz="543305">
              <a:spcBef>
                <a:spcPts val="3900"/>
              </a:spcBef>
              <a:defRPr sz="3348"/>
            </a:pPr>
            <a:r>
              <a:t>Mole to mass</a:t>
            </a:r>
          </a:p>
          <a:p>
            <a:pPr marL="850391" lvl="1" indent="-425195" defTabSz="543305">
              <a:spcBef>
                <a:spcPts val="3900"/>
              </a:spcBef>
              <a:defRPr sz="3348"/>
            </a:pPr>
            <a:r>
              <a:t>Mass to mass</a:t>
            </a:r>
          </a:p>
          <a:p>
            <a:pPr marL="425195" indent="-425195" defTabSz="543305">
              <a:spcBef>
                <a:spcPts val="3900"/>
              </a:spcBef>
              <a:defRPr sz="3348"/>
            </a:pPr>
            <a:r>
              <a:t>12.3 Limiting Reactants and Excess</a:t>
            </a:r>
          </a:p>
          <a:p>
            <a:pPr marL="425195" indent="-425195" defTabSz="543305">
              <a:spcBef>
                <a:spcPts val="3900"/>
              </a:spcBef>
              <a:defRPr sz="3348"/>
            </a:pPr>
            <a:r>
              <a:t>12.4 Percent Yield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12 Prior Knowledge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Mole conversions</a:t>
            </a:r>
          </a:p>
          <a:p>
            <a:r>
              <a:t>Balancing</a:t>
            </a:r>
          </a:p>
          <a:p>
            <a:r>
              <a:t>Writing formulas of compounds and molecules</a:t>
            </a:r>
          </a:p>
          <a:p>
            <a:r>
              <a:t>Some basic mathematics</a:t>
            </a:r>
          </a:p>
          <a:p>
            <a:r>
              <a:t>A desire to learn and expand your knowledge</a:t>
            </a:r>
          </a:p>
          <a:p>
            <a:r>
              <a:t>This chapter truly asks you to put it all together!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After this chapter this will be you!</a:t>
            </a:r>
          </a:p>
        </p:txBody>
      </p:sp>
      <p:pic>
        <p:nvPicPr>
          <p:cNvPr id="14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2013" y="2592213"/>
            <a:ext cx="5650087" cy="5650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12.1 Stoichiometry Intro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43484" indent="-443484" defTabSz="566674">
              <a:spcBef>
                <a:spcPts val="4000"/>
              </a:spcBef>
              <a:defRPr sz="3492"/>
            </a:pPr>
            <a:r>
              <a:t>What is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stoichiometry</a:t>
            </a:r>
            <a:r>
              <a:t>?</a:t>
            </a:r>
          </a:p>
          <a:p>
            <a:pPr marL="886968" lvl="1" indent="-443484" defTabSz="566674">
              <a:spcBef>
                <a:spcPts val="4000"/>
              </a:spcBef>
              <a:defRPr sz="3492"/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Stoichiometry</a:t>
            </a:r>
            <a:r>
              <a:t> - Defines the quantitative relationships between amount of reactants used and products formed</a:t>
            </a:r>
          </a:p>
          <a:p>
            <a:pPr marL="1330452" lvl="2" indent="-443484" defTabSz="566674">
              <a:spcBef>
                <a:spcPts val="4000"/>
              </a:spcBef>
              <a:defRPr sz="3492"/>
            </a:pPr>
            <a:r>
              <a:t>Operates based on Law of Conservation of Mass</a:t>
            </a:r>
          </a:p>
          <a:p>
            <a:pPr marL="886968" lvl="1" indent="-443484" defTabSz="566674">
              <a:spcBef>
                <a:spcPts val="4000"/>
              </a:spcBef>
              <a:defRPr sz="3492"/>
            </a:pPr>
            <a:r>
              <a:t>Really its an incredible application of what humans know about matter in the 21st century</a:t>
            </a:r>
          </a:p>
          <a:p>
            <a:pPr marL="886968" lvl="1" indent="-443484" defTabSz="566674">
              <a:spcBef>
                <a:spcPts val="4000"/>
              </a:spcBef>
              <a:defRPr sz="3492"/>
            </a:pPr>
            <a:r>
              <a:t>We are able to predict with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extremely high accuracy </a:t>
            </a:r>
            <a:r>
              <a:t>how much will be produced from certain reactions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12.1 Stoichiometry 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25195" indent="-425195" defTabSz="543305">
              <a:spcBef>
                <a:spcPts val="3900"/>
              </a:spcBef>
              <a:defRPr sz="3348"/>
            </a:pPr>
            <a:r>
              <a:t>Why is stoichiometry important?</a:t>
            </a:r>
          </a:p>
          <a:p>
            <a:pPr marL="850391" lvl="1" indent="-425195" defTabSz="543305">
              <a:spcBef>
                <a:spcPts val="3900"/>
              </a:spcBef>
              <a:defRPr sz="3348"/>
            </a:pPr>
            <a:r>
              <a:t>Stoichiometry describes how much of each reactant is required to make a product</a:t>
            </a:r>
          </a:p>
          <a:p>
            <a:pPr marL="850391" lvl="1" indent="-425195" defTabSz="543305">
              <a:spcBef>
                <a:spcPts val="3900"/>
              </a:spcBef>
              <a:defRPr sz="3348"/>
            </a:pPr>
            <a:r>
              <a:t>Stoichiometry tells us if chemical processes are efficient </a:t>
            </a:r>
          </a:p>
          <a:p>
            <a:pPr marL="850391" lvl="1" indent="-425195" defTabSz="543305">
              <a:spcBef>
                <a:spcPts val="3900"/>
              </a:spcBef>
              <a:defRPr sz="3348"/>
            </a:pPr>
            <a:r>
              <a:t>Calculations help scientists and engineers working in industry to estimate the amount of products they will obtain from a given procedure</a:t>
            </a:r>
          </a:p>
          <a:p>
            <a:pPr marL="850391" lvl="1" indent="-425195" defTabSz="543305">
              <a:spcBef>
                <a:spcPts val="3900"/>
              </a:spcBef>
              <a:defRPr sz="3348"/>
            </a:pPr>
            <a:r>
              <a:t>It can also help decide whether the product is profitable to produce or not (low yield vs. high yield)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12.1 Stoich Intro: My favorite stoich analogy </a:t>
            </a:r>
          </a:p>
        </p:txBody>
      </p:sp>
      <p:pic>
        <p:nvPicPr>
          <p:cNvPr id="14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2866" y="2627699"/>
            <a:ext cx="8705334" cy="652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571500" y="317628"/>
            <a:ext cx="11861800" cy="1397001"/>
          </a:xfrm>
          <a:prstGeom prst="rect">
            <a:avLst/>
          </a:prstGeom>
        </p:spPr>
        <p:txBody>
          <a:bodyPr/>
          <a:lstStyle/>
          <a:p>
            <a:r>
              <a:t>12.1 Stoichiometry: Baking</a:t>
            </a:r>
          </a:p>
        </p:txBody>
      </p:sp>
      <p:pic>
        <p:nvPicPr>
          <p:cNvPr id="152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t="32991"/>
          <a:stretch>
            <a:fillRect/>
          </a:stretch>
        </p:blipFill>
        <p:spPr>
          <a:xfrm>
            <a:off x="1737320" y="3051459"/>
            <a:ext cx="9530327" cy="478961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1130395" y="7740930"/>
            <a:ext cx="10744010" cy="120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Stoichiometry is the exact same thing, just at the molecular level!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1218</Words>
  <Application>Microsoft Office PowerPoint</Application>
  <PresentationFormat>Custom</PresentationFormat>
  <Paragraphs>134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Helvetica</vt:lpstr>
      <vt:lpstr>Helvetica Neue</vt:lpstr>
      <vt:lpstr>Helvetica Neue Light</vt:lpstr>
      <vt:lpstr>Helvetica Neue Medium</vt:lpstr>
      <vt:lpstr>Wingdings</vt:lpstr>
      <vt:lpstr>ModernPortfolio</vt:lpstr>
      <vt:lpstr>Chapter 12: Stoichiometry </vt:lpstr>
      <vt:lpstr>Problem Set:</vt:lpstr>
      <vt:lpstr>Topics</vt:lpstr>
      <vt:lpstr>Chapter 12 Prior Knowledge</vt:lpstr>
      <vt:lpstr>After this chapter this will be you!</vt:lpstr>
      <vt:lpstr>12.1 Stoichiometry Intro</vt:lpstr>
      <vt:lpstr>12.1 Stoichiometry </vt:lpstr>
      <vt:lpstr>12.1 Stoich Intro: My favorite stoich analogy </vt:lpstr>
      <vt:lpstr>12.1 Stoichiometry: Baking</vt:lpstr>
      <vt:lpstr>12.1 Applications to Cooking</vt:lpstr>
      <vt:lpstr>12.1 Baker’s Calculation</vt:lpstr>
      <vt:lpstr>12.1 Stoich Intro: My favorite stoich analogy </vt:lpstr>
      <vt:lpstr>12.1 Stoich intro: How do I start?</vt:lpstr>
      <vt:lpstr>12.1 Intro to Stoich:</vt:lpstr>
      <vt:lpstr>12.1 Intro to stoich:</vt:lpstr>
      <vt:lpstr>12.1 Intro to Stoich: Mole ratios</vt:lpstr>
      <vt:lpstr>12.1 Stoichiometry Intro: Mole ratios </vt:lpstr>
      <vt:lpstr>12.1 Intro to Stoichiometry </vt:lpstr>
      <vt:lpstr>12.1 Warm Up!</vt:lpstr>
      <vt:lpstr>12.2 Stoichiometric calculations </vt:lpstr>
      <vt:lpstr>12.2 Stoichiometric calculations </vt:lpstr>
      <vt:lpstr>12.2 Stoichiometric Calculations </vt:lpstr>
      <vt:lpstr>12.2 Stoichiometric Calculations </vt:lpstr>
      <vt:lpstr>12.2 Stoichiometric Calculations </vt:lpstr>
      <vt:lpstr>12.2 Stoichiometric Calculations </vt:lpstr>
      <vt:lpstr>12.2 Stoichiometric Calculations: Mole mass</vt:lpstr>
      <vt:lpstr>12.2 Stoichiometric Calculations </vt:lpstr>
      <vt:lpstr>12.2 Stoichiometric Calculations: Mole mass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Stoichiometry</dc:title>
  <dc:creator>Jacob Atherly</dc:creator>
  <cp:lastModifiedBy>Jacob Atherly</cp:lastModifiedBy>
  <cp:revision>9</cp:revision>
  <cp:lastPrinted>2019-04-10T14:02:08Z</cp:lastPrinted>
  <dcterms:modified xsi:type="dcterms:W3CDTF">2019-04-10T15:21:37Z</dcterms:modified>
</cp:coreProperties>
</file>